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68" r:id="rId5"/>
    <p:sldMasterId id="2147483678" r:id="rId6"/>
  </p:sldMasterIdLst>
  <p:notesMasterIdLst>
    <p:notesMasterId r:id="rId27"/>
  </p:notesMasterIdLst>
  <p:handoutMasterIdLst>
    <p:handoutMasterId r:id="rId28"/>
  </p:handoutMasterIdLst>
  <p:sldIdLst>
    <p:sldId id="263" r:id="rId7"/>
    <p:sldId id="295" r:id="rId8"/>
    <p:sldId id="279" r:id="rId9"/>
    <p:sldId id="284" r:id="rId10"/>
    <p:sldId id="26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73" r:id="rId19"/>
    <p:sldId id="283" r:id="rId20"/>
    <p:sldId id="285" r:id="rId21"/>
    <p:sldId id="293" r:id="rId22"/>
    <p:sldId id="258" r:id="rId23"/>
    <p:sldId id="294" r:id="rId24"/>
    <p:sldId id="261" r:id="rId25"/>
    <p:sldId id="281" r:id="rId2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E00"/>
    <a:srgbClr val="54B948"/>
    <a:srgbClr val="F26122"/>
    <a:srgbClr val="FFFFFF"/>
    <a:srgbClr val="EBF7EA"/>
    <a:srgbClr val="0D76BD"/>
    <a:srgbClr val="0FB122"/>
    <a:srgbClr val="32C01A"/>
    <a:srgbClr val="E3E676"/>
    <a:srgbClr val="37D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9" autoAdjust="0"/>
    <p:restoredTop sz="87848" autoAdjust="0"/>
  </p:normalViewPr>
  <p:slideViewPr>
    <p:cSldViewPr>
      <p:cViewPr>
        <p:scale>
          <a:sx n="45" d="100"/>
          <a:sy n="45" d="100"/>
        </p:scale>
        <p:origin x="-1134" y="-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3C42DC17-FC70-4C79-9536-D030E664ED5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AE479EE-4975-4F81-83E7-D3667B8C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8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1B355972-ED04-4739-A149-3C00DF62B8CF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59E4FBFA-81E9-4F6B-8724-8F3CAB7121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3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4FBFA-81E9-4F6B-8724-8F3CAB7121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3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E1E3-DAEE-494B-A5DB-807F4645F5C1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32E5-ED43-4202-A0C6-AAEB5278E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0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771D-7092-4829-808F-3FC9622CDF94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2644-0A44-430C-A0FF-13B4B7421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2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3952-8857-4972-A057-321880CB9541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1937A-6B28-47C2-8ECD-6AA11C20B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4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84E7-EE44-44FA-9072-EAD1785747D5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8A84-2013-47B8-B028-26209F115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7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A8C5-E4A8-4E59-B6F8-DCE735C9C4D6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89B3-57E1-472F-8EEA-5F25442E20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84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5266-BAFC-4566-902E-F26C5A8CECAA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F822-4020-4B7E-B3CF-FBF78E087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89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D3C8B-847E-49A1-B5E1-B28D9CCF98A9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5F47-E3AE-4F32-96CD-25E3136F9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52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74D7-CAD0-4433-853B-4E7D96F4EECA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F8B2-2EA5-457D-B106-94F4666F48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3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BB04-CB88-433F-9DA2-8AD632639C6B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D4B3-84AC-40CC-A344-3E8F47205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88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600200"/>
            <a:ext cx="4267200" cy="3200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B078-B50F-4B26-BC29-0075438BA846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FA6B-19F5-454A-AC57-EFC782031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5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D76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D76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0B28-8BCD-4E98-B89F-0A1DEDB8C694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2A3B-0E00-4480-8575-91C6CC07E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D880-C38E-4F0F-8441-AA19D6335CBC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C06E-E585-405D-993E-B0EA373CD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34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5973-A637-41FE-895D-72A35F2D05D7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EA30-1081-429E-909D-7207BE246A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0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D76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D76B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549B-A842-4989-92B4-29EC37109AAF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0966-B4E9-4322-B308-D340BCD56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68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1067-0055-406B-9611-5964C8FF5DB8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2B1F-3B53-48F1-AE1E-A31C08A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72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DAFD-4035-4820-A68A-01FD071C1D99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1253-F170-4D88-A0BC-0F0F6956A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29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5FBF-60B2-47FC-96FA-FE5EE0C179AD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E950-39C5-4B6C-AB4F-0BC3EDD6F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83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D495-FF7C-493E-BBCB-91A04DD79E05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4D71-8894-41B5-A07E-EBD3CA2D5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92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99E8-2C4D-472B-96FC-7EA4F07A6316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A83D-F9CB-48E7-85D8-48FD9990F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20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600200"/>
            <a:ext cx="4267200" cy="3200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68D6-9001-4DB9-8050-AE069CDCCCCF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3F3A-C5FA-428B-8872-CCD033BE6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87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73" y="-1"/>
            <a:ext cx="9144001" cy="6977742"/>
          </a:xfrm>
          <a:prstGeom prst="rect">
            <a:avLst/>
          </a:prstGeom>
        </p:spPr>
      </p:pic>
      <p:pic>
        <p:nvPicPr>
          <p:cNvPr id="7" name="Picture 6" descr="corner-Triangl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5" y="5418981"/>
            <a:ext cx="2054413" cy="1540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" y="110733"/>
            <a:ext cx="2057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56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73" y="-1"/>
            <a:ext cx="9144001" cy="6977742"/>
          </a:xfrm>
          <a:prstGeom prst="rect">
            <a:avLst/>
          </a:prstGeom>
        </p:spPr>
      </p:pic>
      <p:pic>
        <p:nvPicPr>
          <p:cNvPr id="7" name="Picture 6" descr="corner-Triangl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5" y="5418981"/>
            <a:ext cx="2054413" cy="1540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" y="110733"/>
            <a:ext cx="2057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8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1FB5-F1F4-43F1-AA55-9A20F0BD7A4A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73BD-C856-449B-A275-B0A9AB79A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78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73" y="-1"/>
            <a:ext cx="9144001" cy="6977742"/>
          </a:xfrm>
          <a:prstGeom prst="rect">
            <a:avLst/>
          </a:prstGeom>
        </p:spPr>
      </p:pic>
      <p:pic>
        <p:nvPicPr>
          <p:cNvPr id="7" name="Picture 6" descr="corner-Triangl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5" y="5418981"/>
            <a:ext cx="2054413" cy="1540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" y="110733"/>
            <a:ext cx="2057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42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73" y="-1"/>
            <a:ext cx="9144001" cy="6977742"/>
          </a:xfrm>
          <a:prstGeom prst="rect">
            <a:avLst/>
          </a:prstGeom>
        </p:spPr>
      </p:pic>
      <p:pic>
        <p:nvPicPr>
          <p:cNvPr id="7" name="Picture 6" descr="corner-Triangl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5" y="5418981"/>
            <a:ext cx="2054413" cy="1540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" y="110733"/>
            <a:ext cx="2057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7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73" y="-1"/>
            <a:ext cx="9144001" cy="6977742"/>
          </a:xfrm>
          <a:prstGeom prst="rect">
            <a:avLst/>
          </a:prstGeom>
        </p:spPr>
      </p:pic>
      <p:pic>
        <p:nvPicPr>
          <p:cNvPr id="7" name="Picture 6" descr="corner-Triangl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5" y="5418981"/>
            <a:ext cx="2054413" cy="1540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" y="110733"/>
            <a:ext cx="2057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73" y="-1"/>
            <a:ext cx="9144001" cy="6977742"/>
          </a:xfrm>
          <a:prstGeom prst="rect">
            <a:avLst/>
          </a:prstGeom>
        </p:spPr>
      </p:pic>
      <p:pic>
        <p:nvPicPr>
          <p:cNvPr id="7" name="Picture 6" descr="corner-Triangl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5" y="5418981"/>
            <a:ext cx="2054413" cy="1540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" y="110733"/>
            <a:ext cx="2057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97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73" y="-1"/>
            <a:ext cx="9144001" cy="6977742"/>
          </a:xfrm>
          <a:prstGeom prst="rect">
            <a:avLst/>
          </a:prstGeom>
        </p:spPr>
      </p:pic>
      <p:pic>
        <p:nvPicPr>
          <p:cNvPr id="7" name="Picture 6" descr="corner-Triangl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5" y="5418981"/>
            <a:ext cx="2054413" cy="1540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" y="110733"/>
            <a:ext cx="2057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54B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B9CA-691E-4E89-9CFD-83B41FACDF8A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4762-81D6-4703-BA42-7B61B3AAD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4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0509-55D5-45A4-A307-9AF3EFB0134C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3940-AC23-4239-87E4-1CCD76001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8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5E0A-C09D-4259-86E7-CE36EE0C0193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513E-B690-4F1E-AA26-5CE04BE29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3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D459-E4EC-49C1-BD0B-D5373B8672A8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F6FB-8855-4709-98EC-D9F18FEE3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1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BA4-61A5-4E0E-A347-0668F618A22C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E8E6-5683-433A-B6A6-BBBB7EDD8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2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600200"/>
            <a:ext cx="4267200" cy="3200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CF15-23AF-4099-A340-DD0D90C18D8A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F3C5-2FFD-4CB4-A320-6BDC7015D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276600" y="457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653BE-A005-4789-B4F6-2238D6FA5A3C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95FF91-88F1-485C-A439-1F6478AC9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276600" y="457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E292A-18F4-4FBA-95B1-5AF7C21005D6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E3F48-2C2B-445E-A46C-AC5E59A3E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276600" y="457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F35B61-7441-4083-8BD6-C5A0FF6C254C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8B649-AE7A-4D1A-BEDC-496DB2E5D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76B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76B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76B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76B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76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earlesssalarynegotiation.com/salary-negotiation-script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fearlesssalarynegotiation.com/salary-negotiation-email-sample/" TargetMode="External"/><Relationship Id="rId4" Type="http://schemas.openxmlformats.org/officeDocument/2006/relationships/hyperlink" Target="https://www.glassdoor.com/blog/salary-estimates-announcemen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295400" y="5153470"/>
            <a:ext cx="2819400" cy="12954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D76BD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 smtClean="0">
                <a:solidFill>
                  <a:prstClr val="black"/>
                </a:solidFill>
              </a:rPr>
              <a:t>409 Racetrack Road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 smtClean="0">
                <a:solidFill>
                  <a:prstClr val="black"/>
                </a:solidFill>
              </a:rPr>
              <a:t>Fort Walton Beach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 smtClean="0">
                <a:solidFill>
                  <a:prstClr val="black"/>
                </a:solidFill>
              </a:rPr>
              <a:t>850.833.7587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105400" y="5153470"/>
            <a:ext cx="2971800" cy="12954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D76BD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</a:rPr>
              <a:t>761 North 20th </a:t>
            </a:r>
            <a:r>
              <a:rPr lang="en-US" sz="2000" dirty="0" smtClean="0">
                <a:solidFill>
                  <a:prstClr val="black"/>
                </a:solidFill>
              </a:rPr>
              <a:t>Street </a:t>
            </a:r>
            <a:r>
              <a:rPr lang="en-US" sz="2000" dirty="0">
                <a:solidFill>
                  <a:prstClr val="black"/>
                </a:solidFill>
              </a:rPr>
              <a:t>DeFuniak Springs 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n-US" altLang="en-US" sz="2000" dirty="0" smtClean="0">
                <a:solidFill>
                  <a:prstClr val="black"/>
                </a:solidFill>
              </a:rPr>
              <a:t>850.</a:t>
            </a:r>
            <a:r>
              <a:rPr lang="en-US" sz="2000" dirty="0"/>
              <a:t> </a:t>
            </a:r>
            <a:r>
              <a:rPr lang="en-US" sz="2000" dirty="0">
                <a:solidFill>
                  <a:prstClr val="black"/>
                </a:solidFill>
              </a:rPr>
              <a:t>892.1240 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</a:rPr>
              <a:t>ext. 5167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3352800"/>
          </a:xfrm>
        </p:spPr>
        <p:txBody>
          <a:bodyPr/>
          <a:lstStyle/>
          <a:p>
            <a:pPr eaLnBrk="1" hangingPunct="1"/>
            <a:r>
              <a:rPr lang="en-US" altLang="en-US" sz="80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Veteran </a:t>
            </a:r>
            <a:br>
              <a:rPr lang="en-US" altLang="en-US" sz="80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</a:br>
            <a:r>
              <a:rPr lang="en-US" altLang="en-US" sz="80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Services</a:t>
            </a:r>
            <a:r>
              <a:rPr lang="en-US" altLang="en-US" sz="88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/>
            </a:r>
            <a:br>
              <a:rPr lang="en-US" altLang="en-US" sz="88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</a:br>
            <a:endParaRPr lang="en-US" altLang="en-US" sz="88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5331"/>
            <a:ext cx="2667000" cy="1222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0" y="4038600"/>
            <a:ext cx="414874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3" y="1021977"/>
            <a:ext cx="9016721" cy="929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37" y="2111263"/>
            <a:ext cx="7701244" cy="35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14" y="190031"/>
            <a:ext cx="7103183" cy="1050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92" y="1110343"/>
            <a:ext cx="7889961" cy="52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69" y="286095"/>
            <a:ext cx="7763070" cy="800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13" y="1624281"/>
            <a:ext cx="8440810" cy="39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914400" y="457201"/>
            <a:ext cx="7772400" cy="457199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                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" y="0"/>
            <a:ext cx="3125267" cy="1388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990600" cy="20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68116"/>
            <a:ext cx="8714873" cy="4331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6172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Payscale.com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20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914400" y="457201"/>
            <a:ext cx="7772400" cy="457199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                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" y="0"/>
            <a:ext cx="3125267" cy="1388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" y="1924224"/>
            <a:ext cx="990600" cy="20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565" y="4495800"/>
            <a:ext cx="5348288" cy="2171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1066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Linkedin.com/salary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11" y="1687795"/>
            <a:ext cx="6096000" cy="19946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3733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Glassdoor.com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46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114800" y="457200"/>
            <a:ext cx="4572000" cy="457199"/>
          </a:xfrm>
          <a:noFill/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</a:rPr>
              <a:t>Communicate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" y="0"/>
            <a:ext cx="3125267" cy="13885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43113" y="1703805"/>
            <a:ext cx="91630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52400" y="1354673"/>
            <a:ext cx="8738936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spc="10" dirty="0">
                <a:solidFill>
                  <a:srgbClr val="0D0D0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Situation #1: Prying During the Prescreen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How should you respond when you’re asked about salary right off the bat? You want to demonstrate that you’re enthusiastic and cooperative, but you don’t want to tip your hand</a:t>
            </a:r>
            <a:r>
              <a:rPr lang="en-US" sz="2400" dirty="0" smtClean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 It’s </a:t>
            </a:r>
            <a:r>
              <a:rPr lang="en-US" sz="2400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 salary negotiation tactic disguised as a gatekeeper-type interview question</a:t>
            </a:r>
            <a:r>
              <a:rPr lang="en-US" sz="2400" dirty="0" smtClean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en-US" sz="2400" dirty="0" smtClean="0">
              <a:solidFill>
                <a:srgbClr val="404040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" dirty="0">
                <a:solidFill>
                  <a:srgbClr val="0D0D0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Suggested Script: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Recruiter: </a:t>
            </a:r>
            <a:r>
              <a:rPr lang="en-US" sz="2400" i="1" dirty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What’s</a:t>
            </a:r>
            <a:r>
              <a:rPr lang="en-US" sz="2400" i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your current salary?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You: “I’m not really comfortable sharing that information. I would prefer to focus on the value I can add to this company and not what I’m paid at my current job.”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If the interview team doesn’t know your salary, they can’t use it as their starting point. Doody writes, “that’s probably going to mean a higher initial offer for you.”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Recruiter: What’s your expected salary?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You: “I want this move to be a big step forward for me in terms of both responsibility and compensation.”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114800" y="457200"/>
            <a:ext cx="4572000" cy="457199"/>
          </a:xfrm>
          <a:noFill/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</a:rPr>
              <a:t>Communicate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" y="0"/>
            <a:ext cx="3125267" cy="13885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43113" y="1442621"/>
            <a:ext cx="91630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Situation #2: Savvy Counter Offering</a:t>
            </a:r>
            <a:endParaRPr lang="en-US" sz="2400" dirty="0"/>
          </a:p>
          <a:p>
            <a:r>
              <a:rPr lang="en-US" sz="2400" dirty="0"/>
              <a:t>After you’ve secured an offer, Doody recommends using this formula:</a:t>
            </a:r>
          </a:p>
          <a:p>
            <a:r>
              <a:rPr lang="en-US" sz="2400" dirty="0"/>
              <a:t>“The </a:t>
            </a:r>
            <a:r>
              <a:rPr lang="en-US" sz="2400" dirty="0">
                <a:hlinkClick r:id="rId3"/>
              </a:rPr>
              <a:t>counter offer calculator</a:t>
            </a:r>
            <a:r>
              <a:rPr lang="en-US" sz="2400" dirty="0"/>
              <a:t> accounts for four factors—the base salary of your job offer, your </a:t>
            </a:r>
            <a:r>
              <a:rPr lang="en-US" sz="2400" dirty="0">
                <a:hlinkClick r:id="rId4"/>
              </a:rPr>
              <a:t>minimum acceptable salary</a:t>
            </a:r>
            <a:r>
              <a:rPr lang="en-US" sz="2400" dirty="0"/>
              <a:t> (“walk away” number), how badly the company needs you to accept the job offer, and how badly you need the job.”</a:t>
            </a:r>
          </a:p>
          <a:p>
            <a:r>
              <a:rPr lang="en-US" sz="2400" dirty="0"/>
              <a:t>Use “firm and neutral” language like </a:t>
            </a:r>
            <a:r>
              <a:rPr lang="en-US" sz="2400" dirty="0">
                <a:hlinkClick r:id="rId5"/>
              </a:rPr>
              <a:t>this</a:t>
            </a:r>
            <a:r>
              <a:rPr lang="en-US" sz="2400" dirty="0"/>
              <a:t>:</a:t>
            </a:r>
          </a:p>
          <a:p>
            <a:r>
              <a:rPr lang="en-US" sz="2400" dirty="0"/>
              <a:t>Suggested Script:</a:t>
            </a:r>
          </a:p>
          <a:p>
            <a:r>
              <a:rPr lang="en-US" sz="2400" i="1" dirty="0"/>
              <a:t>“Tom offered $50,000 and I would be more comfortable if we could settle on $56,000. I feel that amount reflects the importance and expectations of the position for ACME Corp’s business, and my qualifications and experience as they relate to this particular position.”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4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114800" y="457200"/>
            <a:ext cx="4572000" cy="457199"/>
          </a:xfrm>
          <a:noFill/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</a:rPr>
              <a:t>COMMUNICATE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" y="0"/>
            <a:ext cx="3125267" cy="1388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219200"/>
            <a:ext cx="7848600" cy="5615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/>
              <a:t> </a:t>
            </a:r>
            <a:r>
              <a:rPr lang="en-US" sz="2200" b="1" dirty="0" smtClean="0"/>
              <a:t>Negotiate with reasonable requests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b="1" dirty="0" smtClean="0"/>
              <a:t> Be open to compromises 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b="1" dirty="0"/>
              <a:t> </a:t>
            </a:r>
            <a:r>
              <a:rPr lang="en-US" sz="2200" b="1" dirty="0" smtClean="0"/>
              <a:t>Additional benefits?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b="1" dirty="0" smtClean="0"/>
              <a:t> Listen and evaluate the total package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b="1" dirty="0" smtClean="0"/>
              <a:t> Consider all offers – set a time limit</a:t>
            </a:r>
            <a:endParaRPr lang="en-US" sz="2200" b="1" dirty="0"/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b="1" dirty="0"/>
              <a:t> </a:t>
            </a:r>
            <a:r>
              <a:rPr lang="en-US" sz="2200" b="1" dirty="0" smtClean="0"/>
              <a:t>If you still aren’t sure you want the job, discuss additional items</a:t>
            </a:r>
            <a:endParaRPr lang="en-US" sz="2200" b="1" dirty="0"/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b="1" dirty="0"/>
              <a:t> </a:t>
            </a:r>
            <a:r>
              <a:rPr lang="en-US" sz="2200" b="1" dirty="0" smtClean="0"/>
              <a:t>Negotiations should never become emotional or hostile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b="1" dirty="0"/>
              <a:t> </a:t>
            </a:r>
            <a:r>
              <a:rPr lang="en-US" sz="2200" b="1" dirty="0" smtClean="0"/>
              <a:t>Negotiate based on value, skills, experience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b="1" dirty="0" smtClean="0"/>
              <a:t>Do not negotiate based on need for the job!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971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114800" y="457200"/>
            <a:ext cx="4572000" cy="457199"/>
          </a:xfrm>
          <a:noFill/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</a:rPr>
              <a:t>CALCULATE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" y="0"/>
            <a:ext cx="3125267" cy="1388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1360522"/>
            <a:ext cx="4343400" cy="5111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3963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Fearlesssalarynegotiation.com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Base Salary of Their Offer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Your Minimum Acceptable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How Bad They Need You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How Badly You Need the Job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87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114800" y="465698"/>
            <a:ext cx="4572000" cy="457199"/>
          </a:xfrm>
          <a:noFill/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" y="0"/>
            <a:ext cx="3125267" cy="1388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143000"/>
            <a:ext cx="8763000" cy="5107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/>
              <a:t> </a:t>
            </a:r>
            <a:r>
              <a:rPr lang="en-US" sz="2200" dirty="0" smtClean="0"/>
              <a:t>First offer is rarely a fixed number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dirty="0"/>
              <a:t> </a:t>
            </a:r>
            <a:r>
              <a:rPr lang="en-US" sz="2200" dirty="0" smtClean="0"/>
              <a:t>If offer doesn’t change then it may be final.  What then?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dirty="0"/>
              <a:t> </a:t>
            </a:r>
            <a:r>
              <a:rPr lang="en-US" sz="2200" dirty="0" smtClean="0"/>
              <a:t>Request a salary review in six months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dirty="0" smtClean="0"/>
              <a:t> Turn the job down, but ask them to keep you in mind for the future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dirty="0"/>
              <a:t> </a:t>
            </a:r>
            <a:r>
              <a:rPr lang="en-US" sz="2200" dirty="0" smtClean="0"/>
              <a:t>Always leave on good terms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dirty="0" smtClean="0"/>
              <a:t> Request the agreement is writing and review it carefully 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dirty="0"/>
              <a:t> </a:t>
            </a:r>
            <a:r>
              <a:rPr lang="en-US" sz="2200" dirty="0" smtClean="0"/>
              <a:t>Even when saying “no” leave the door open for negotiation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dirty="0"/>
              <a:t> </a:t>
            </a:r>
            <a:r>
              <a:rPr lang="en-US" sz="2200" dirty="0" smtClean="0"/>
              <a:t>Do not use this as a trick to negotiate a higher wage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200" dirty="0"/>
              <a:t> </a:t>
            </a:r>
            <a:r>
              <a:rPr lang="en-US" sz="2200" dirty="0" smtClean="0"/>
              <a:t>Be ready to lose the job forever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38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3041651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486400" y="5029200"/>
            <a:ext cx="2829963" cy="1295400"/>
          </a:xfrm>
          <a:prstGeom prst="roundRect">
            <a:avLst/>
          </a:prstGeom>
          <a:noFill/>
          <a:ln>
            <a:solidFill>
              <a:srgbClr val="0FB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761 North 20th 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Street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DeFuniak Springs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850.892.1240 </a:t>
            </a:r>
            <a:endParaRPr lang="en-US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ext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. 5167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931"/>
            <a:ext cx="2667000" cy="1222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533400"/>
            <a:ext cx="541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CareerSourceOkaloosaWalton.com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914400" y="457201"/>
            <a:ext cx="7772400" cy="457199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                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" y="0"/>
            <a:ext cx="3125267" cy="1388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79571"/>
            <a:ext cx="5886450" cy="5886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990600" cy="20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143999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Negotiating Your Salary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" y="0"/>
            <a:ext cx="3125267" cy="13885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1752600"/>
            <a:ext cx="8763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4000" dirty="0" smtClean="0"/>
              <a:t> Why?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4000" dirty="0"/>
              <a:t> Evaluate the offer wisely</a:t>
            </a:r>
            <a:endParaRPr lang="en-US" sz="4000" dirty="0" smtClean="0"/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4000" dirty="0" smtClean="0"/>
              <a:t> Communicate effectively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4000" dirty="0" smtClean="0"/>
              <a:t> Understand the rules of the game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4000" dirty="0" smtClean="0"/>
              <a:t> Salary &amp; Wages Information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72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143999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" y="0"/>
            <a:ext cx="3125267" cy="13885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1752600"/>
            <a:ext cx="8763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4000" dirty="0" smtClean="0"/>
              <a:t> When somebody offers you a job, they are saying “I like you! I really, really like you.”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4000" dirty="0" smtClean="0"/>
              <a:t> A negotiated $5,000 increase turns into $100,000 over a career.</a:t>
            </a:r>
          </a:p>
        </p:txBody>
      </p:sp>
    </p:spTree>
    <p:extLst>
      <p:ext uri="{BB962C8B-B14F-4D97-AF65-F5344CB8AC3E}">
        <p14:creationId xmlns:p14="http://schemas.microsoft.com/office/powerpoint/2010/main" val="32386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114800" y="457200"/>
            <a:ext cx="4572000" cy="457199"/>
          </a:xfrm>
          <a:noFill/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</a:rPr>
              <a:t>EVALUATE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" y="0"/>
            <a:ext cx="3125267" cy="13885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04800"/>
            <a:ext cx="91630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endParaRPr lang="en-US" sz="2000" dirty="0"/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Evaluate the job description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Determine the typical pay scale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Salary is only part of the package      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Benefits – Insurance, 401K, vacation, allowances 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400" dirty="0"/>
              <a:t> </a:t>
            </a:r>
            <a:r>
              <a:rPr lang="en-US" sz="2400" dirty="0" smtClean="0"/>
              <a:t>Schedule – Flexible, PTO, sick leave, work from home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Identify your own salary needs: your walk away number.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Consider and compare pros and cons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Career goals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/>
              <a:t> Work environment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400" dirty="0"/>
              <a:t> </a:t>
            </a:r>
            <a:r>
              <a:rPr lang="en-US" sz="2400" dirty="0" smtClean="0"/>
              <a:t>Personal wants &amp; needs</a:t>
            </a:r>
          </a:p>
        </p:txBody>
      </p:sp>
    </p:spTree>
    <p:extLst>
      <p:ext uri="{BB962C8B-B14F-4D97-AF65-F5344CB8AC3E}">
        <p14:creationId xmlns:p14="http://schemas.microsoft.com/office/powerpoint/2010/main" val="16975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33" y="1479176"/>
            <a:ext cx="8276436" cy="49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" y="1086107"/>
            <a:ext cx="7749989" cy="5926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765" y="656143"/>
            <a:ext cx="5944872" cy="95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3" y="958578"/>
            <a:ext cx="8651834" cy="55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4447" y="1174376"/>
            <a:ext cx="8157883" cy="56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6BD44A7E19564C9E0798B727FAADC7" ma:contentTypeVersion="0" ma:contentTypeDescription="Create a new document." ma:contentTypeScope="" ma:versionID="916aabb459870898478607959b67cd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1278A-6690-4D4F-8FFC-072BB7CA892E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48FC8A-7051-449F-AC0F-459C8F45E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756F01-521A-4321-89F0-0BF9A36794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CSF-with_directions</Template>
  <TotalTime>19166</TotalTime>
  <Words>445</Words>
  <Application>Microsoft Office PowerPoint</Application>
  <PresentationFormat>On-screen Show (4:3)</PresentationFormat>
  <Paragraphs>84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1_Office Theme</vt:lpstr>
      <vt:lpstr>2_Office Theme</vt:lpstr>
      <vt:lpstr>3_Office Theme</vt:lpstr>
      <vt:lpstr>Veteran  Services </vt:lpstr>
      <vt:lpstr>PowerPoint Presentation</vt:lpstr>
      <vt:lpstr>                                        Negotiating Your Salary</vt:lpstr>
      <vt:lpstr>                                        Why?</vt:lpstr>
      <vt:lpstr>EVALUATE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</vt:lpstr>
      <vt:lpstr>                                        </vt:lpstr>
      <vt:lpstr>Communicate</vt:lpstr>
      <vt:lpstr>Communicate</vt:lpstr>
      <vt:lpstr>COMMUNICATE </vt:lpstr>
      <vt:lpstr>CALCULATE</vt:lpstr>
      <vt:lpstr>UNDERSTAND</vt:lpstr>
      <vt:lpstr>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have multiple slide templates to choose from. The ones you see are just examples. All of these meet brand standards. To add a new slide: Click on the HOME tab. Click the down arrow on the “New Slide” icon. Scroll and pick the type of slide you want to add next.</dc:title>
  <dc:creator>Patty Cook</dc:creator>
  <cp:lastModifiedBy>FWB1872</cp:lastModifiedBy>
  <cp:revision>210</cp:revision>
  <cp:lastPrinted>2018-03-19T13:55:11Z</cp:lastPrinted>
  <dcterms:created xsi:type="dcterms:W3CDTF">2014-01-31T13:32:51Z</dcterms:created>
  <dcterms:modified xsi:type="dcterms:W3CDTF">2018-04-18T01:57:17Z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0x010100276BD44A7E19564C9E0798B727FAADC7</vt:lpwstr>
  </property>
</Properties>
</file>